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28"/>
  </p:notesMasterIdLst>
  <p:handoutMasterIdLst>
    <p:handoutMasterId r:id="rId29"/>
  </p:handoutMasterIdLst>
  <p:sldIdLst>
    <p:sldId id="320" r:id="rId8"/>
    <p:sldId id="302" r:id="rId9"/>
    <p:sldId id="303" r:id="rId10"/>
    <p:sldId id="304" r:id="rId11"/>
    <p:sldId id="305" r:id="rId12"/>
    <p:sldId id="311" r:id="rId13"/>
    <p:sldId id="306" r:id="rId14"/>
    <p:sldId id="321" r:id="rId15"/>
    <p:sldId id="308" r:id="rId16"/>
    <p:sldId id="309" r:id="rId17"/>
    <p:sldId id="313" r:id="rId18"/>
    <p:sldId id="312" r:id="rId19"/>
    <p:sldId id="314" r:id="rId20"/>
    <p:sldId id="310" r:id="rId21"/>
    <p:sldId id="318" r:id="rId22"/>
    <p:sldId id="317" r:id="rId23"/>
    <p:sldId id="316" r:id="rId24"/>
    <p:sldId id="315" r:id="rId25"/>
    <p:sldId id="319" r:id="rId26"/>
    <p:sldId id="301"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Обратимся</a:t>
            </a:r>
            <a:r>
              <a:rPr lang="ru-RU" baseline="0" dirty="0" smtClean="0"/>
              <a:t> к истории. Все начиналось с </a:t>
            </a:r>
            <a:r>
              <a:rPr lang="en-US" baseline="0" dirty="0" smtClean="0"/>
              <a:t>Windows Phone </a:t>
            </a:r>
            <a:r>
              <a:rPr lang="ru-RU" baseline="0" dirty="0" smtClean="0"/>
              <a:t>и </a:t>
            </a:r>
            <a:r>
              <a:rPr lang="en-US" baseline="0" dirty="0" smtClean="0"/>
              <a:t>Windows 8</a:t>
            </a:r>
            <a:r>
              <a:rPr lang="ru-RU" baseline="0" dirty="0" smtClean="0"/>
              <a:t>, которые были разными платформами – с общим дизайном и немного похожими моделями программирования. </a:t>
            </a:r>
            <a:r>
              <a:rPr lang="en-US" baseline="0" dirty="0" smtClean="0"/>
              <a:t>Windows 8 – </a:t>
            </a:r>
            <a:r>
              <a:rPr lang="ru-RU" baseline="0" dirty="0" smtClean="0"/>
              <a:t>общее ядро. </a:t>
            </a:r>
            <a:r>
              <a:rPr lang="en-US" baseline="0" dirty="0" smtClean="0"/>
              <a:t>Windows 8.1 – </a:t>
            </a:r>
            <a:r>
              <a:rPr lang="ru-RU" baseline="0" dirty="0" smtClean="0"/>
              <a:t>общее ядро и общее </a:t>
            </a:r>
            <a:r>
              <a:rPr lang="en-US" baseline="0" dirty="0" smtClean="0"/>
              <a:t>API. </a:t>
            </a:r>
            <a:r>
              <a:rPr lang="ru-RU" baseline="0" dirty="0" smtClean="0"/>
              <a:t>Это та точка, на которой мы находимся сейчас.</a:t>
            </a:r>
            <a:endParaRPr lang="ru-R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507630-F571-4A70-B21F-3815D6E4AFC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75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4168609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378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036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latin typeface="Calibri" panose="020F0502020204030204"/>
              </a:rPr>
              <a:pPr/>
              <a:t>15</a:t>
            </a:fld>
            <a:endParaRPr lang="en-US" dirty="0">
              <a:solidFill>
                <a:prstClr val="black"/>
              </a:solidFill>
              <a:latin typeface="Calibri" panose="020F0502020204030204"/>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anose="020F0502020204030204"/>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anose="020F0502020204030204"/>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anose="020F0502020204030204"/>
              </a:rPr>
            </a:br>
            <a:r>
              <a:rPr lang="en-US" sz="500" dirty="0" smtClean="0">
                <a:solidFill>
                  <a:srgbClr val="000000"/>
                </a:solidFill>
                <a:latin typeface="Calibri" panose="020F0502020204030204"/>
              </a:rPr>
              <a:t>MICROSOFT MAKES NO WARRANTIES, EXPRESS, IMPLIED OR STATUTORY, AS TO THE INFORMATION IN THIS PRESENTATION.</a:t>
            </a:r>
          </a:p>
        </p:txBody>
      </p:sp>
    </p:spTree>
    <p:extLst>
      <p:ext uri="{BB962C8B-B14F-4D97-AF65-F5344CB8AC3E}">
        <p14:creationId xmlns:p14="http://schemas.microsoft.com/office/powerpoint/2010/main" val="296085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10:59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20</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15173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2"/>
          <p:cNvSpPr>
            <a:spLocks noGrp="1"/>
          </p:cNvSpPr>
          <p:nvPr>
            <p:ph type="body" sz="quarter" idx="13" hasCustomPrompt="1"/>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714" y="249239"/>
            <a:ext cx="11034500" cy="678811"/>
          </a:xfrm>
        </p:spPr>
        <p:txBody>
          <a:bodyPr lIns="0" anchor="t" anchorCtr="0">
            <a:noAutofit/>
          </a:bodyPr>
          <a:lstStyle>
            <a:lvl1pPr algn="l">
              <a:defRPr sz="4400" b="0"/>
            </a:lvl1pPr>
          </a:lstStyle>
          <a:p>
            <a:r>
              <a:rPr lang="en-US" dirty="0" smtClean="0"/>
              <a:t>Click to edit Master title style</a:t>
            </a:r>
            <a:endParaRPr lang="en-US" dirty="0"/>
          </a:p>
        </p:txBody>
      </p:sp>
    </p:spTree>
    <p:extLst>
      <p:ext uri="{BB962C8B-B14F-4D97-AF65-F5344CB8AC3E}">
        <p14:creationId xmlns:p14="http://schemas.microsoft.com/office/powerpoint/2010/main" val="251857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2"/>
            <a:ext cx="12192000"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5" tIns="45725" rIns="45725" bIns="45725" numCol="1" spcCol="0" rtlCol="0" fromWordArt="0" anchor="ctr" anchorCtr="0" forceAA="0" compatLnSpc="1">
            <a:prstTxWarp prst="textNoShape">
              <a:avLst/>
            </a:prstTxWarp>
            <a:noAutofit/>
          </a:bodyPr>
          <a:lstStyle/>
          <a:p>
            <a:pPr algn="ctr" defTabSz="914137" fontAlgn="base">
              <a:spcBef>
                <a:spcPct val="0"/>
              </a:spcBef>
              <a:spcAft>
                <a:spcPct val="0"/>
              </a:spcAft>
            </a:pPr>
            <a:endParaRPr lang="en-US" sz="1867"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5" y="1447800"/>
            <a:ext cx="11155093" cy="1955472"/>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40" indent="0">
              <a:buNone/>
              <a:defRPr>
                <a:gradFill>
                  <a:gsLst>
                    <a:gs pos="1250">
                      <a:srgbClr val="000000"/>
                    </a:gs>
                    <a:gs pos="100000">
                      <a:srgbClr val="000000"/>
                    </a:gs>
                  </a:gsLst>
                  <a:lin ang="5400000" scaled="0"/>
                </a:gradFill>
                <a:latin typeface="Consolas" pitchFamily="49" charset="0"/>
                <a:cs typeface="Consolas" pitchFamily="49" charset="0"/>
              </a:defRPr>
            </a:lvl2pPr>
            <a:lvl3pPr marL="573112"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33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17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image" Target="../media/image16.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68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7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37.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3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39.jpeg"/><Relationship Id="rId36" Type="http://schemas.openxmlformats.org/officeDocument/2006/relationships/image" Target="../media/image34.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38.png"/><Relationship Id="rId30" Type="http://schemas.openxmlformats.org/officeDocument/2006/relationships/image" Target="../media/image42.png"/><Relationship Id="rId35"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en-US" sz="4000" dirty="0" smtClean="0"/>
              <a:t>Universal Application Development on Windows Platform for Beginners</a:t>
            </a:r>
            <a:r>
              <a:rPr lang="en-US" sz="4000" dirty="0" smtClean="0"/>
              <a:t/>
            </a:r>
            <a:br>
              <a:rPr lang="en-US" sz="4000" dirty="0" smtClean="0"/>
            </a:br>
            <a:r>
              <a:rPr lang="ru-RU" sz="4000" dirty="0" smtClean="0"/>
              <a:t/>
            </a:r>
            <a:br>
              <a:rPr lang="ru-RU" sz="4000" dirty="0" smtClean="0"/>
            </a:br>
            <a:r>
              <a:rPr lang="en-US" sz="4000" dirty="0" smtClean="0"/>
              <a:t>Module 1.1. Intro to UWP</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en-US" dirty="0" smtClean="0"/>
              <a:t>Dmitry Soshnikov</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1935963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Universal Windows Platform</a:t>
            </a:r>
            <a:r>
              <a:rPr lang="ru-RU" dirty="0" smtClean="0"/>
              <a:t> </a:t>
            </a:r>
            <a:r>
              <a:rPr lang="en-US" dirty="0" smtClean="0"/>
              <a:t>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 </a:t>
            </a:r>
            <a:r>
              <a:rPr lang="en-US" dirty="0" smtClean="0">
                <a:gradFill>
                  <a:gsLst>
                    <a:gs pos="2917">
                      <a:schemeClr val="tx1"/>
                    </a:gs>
                    <a:gs pos="30000">
                      <a:schemeClr val="tx1"/>
                    </a:gs>
                  </a:gsLst>
                  <a:lin ang="5400000" scaled="0"/>
                </a:gradFill>
              </a:rPr>
              <a:t>and many more</a:t>
            </a:r>
            <a:r>
              <a:rPr lang="ru-RU" dirty="0" smtClean="0">
                <a:gradFill>
                  <a:gsLst>
                    <a:gs pos="2917">
                      <a:schemeClr val="tx1"/>
                    </a:gs>
                    <a:gs pos="30000">
                      <a:schemeClr val="tx1"/>
                    </a:gs>
                  </a:gsLst>
                  <a:lin ang="5400000" scaled="0"/>
                </a:gradFill>
              </a:rPr>
              <a:t>!</a:t>
            </a:r>
            <a:endParaRPr lang="en-GB"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99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What do you need to start?</a:t>
            </a:r>
            <a:endParaRPr lang="ru-RU" dirty="0"/>
          </a:p>
        </p:txBody>
      </p:sp>
      <p:sp>
        <p:nvSpPr>
          <p:cNvPr id="4" name="Текст 3"/>
          <p:cNvSpPr>
            <a:spLocks noGrp="1"/>
          </p:cNvSpPr>
          <p:nvPr>
            <p:ph type="body" sz="quarter" idx="10"/>
          </p:nvPr>
        </p:nvSpPr>
        <p:spPr>
          <a:xfrm>
            <a:off x="297404" y="3249000"/>
            <a:ext cx="6366760" cy="3255443"/>
          </a:xfrm>
        </p:spPr>
        <p:txBody>
          <a:bodyPr/>
          <a:lstStyle/>
          <a:p>
            <a:r>
              <a:rPr lang="en-US" dirty="0" smtClean="0"/>
              <a:t>Community </a:t>
            </a:r>
            <a:r>
              <a:rPr lang="en-US" dirty="0" smtClean="0"/>
              <a:t>Edition 2015</a:t>
            </a:r>
            <a:endParaRPr lang="en-US" dirty="0" smtClean="0"/>
          </a:p>
          <a:p>
            <a:r>
              <a:rPr lang="en-US" dirty="0" smtClean="0"/>
              <a:t>Express for </a:t>
            </a:r>
            <a:r>
              <a:rPr lang="en-US" dirty="0" smtClean="0"/>
              <a:t>Windows 2015</a:t>
            </a:r>
            <a:endParaRPr lang="en-US" dirty="0" smtClean="0"/>
          </a:p>
          <a:p>
            <a:r>
              <a:rPr lang="en-US" dirty="0" smtClean="0"/>
              <a:t>Professional/Enterprise 2015</a:t>
            </a:r>
            <a:endParaRPr lang="ru-RU" dirty="0" smtClean="0"/>
          </a:p>
          <a:p>
            <a:endParaRPr lang="ru-RU" sz="2000" dirty="0" smtClean="0"/>
          </a:p>
          <a:p>
            <a:r>
              <a:rPr lang="en-US" sz="2800" dirty="0" smtClean="0">
                <a:solidFill>
                  <a:schemeClr val="tx1"/>
                </a:solidFill>
              </a:rPr>
              <a:t>Make sure to install UWP develo</a:t>
            </a:r>
            <a:r>
              <a:rPr lang="en-US" sz="2800" dirty="0" smtClean="0">
                <a:solidFill>
                  <a:schemeClr val="tx1"/>
                </a:solidFill>
              </a:rPr>
              <a:t>pment tools during VS installation!</a:t>
            </a:r>
            <a:endParaRPr lang="ru-RU" sz="2800" dirty="0">
              <a:solidFill>
                <a:schemeClr val="tx1"/>
              </a:solidFill>
            </a:endParaRPr>
          </a:p>
        </p:txBody>
      </p:sp>
      <p:pic>
        <p:nvPicPr>
          <p:cNvPr id="3" name="Рисунок 2" descr="plattformen wie linux laufen studio community löst dann auch studio ..."/>
          <p:cNvPicPr>
            <a:picLocks noChangeAspect="1"/>
          </p:cNvPicPr>
          <p:nvPr/>
        </p:nvPicPr>
        <p:blipFill rotWithShape="1">
          <a:blip r:embed="rId2">
            <a:extLst>
              <a:ext uri="{28A0092B-C50C-407E-A947-70E740481C1C}">
                <a14:useLocalDpi xmlns:a14="http://schemas.microsoft.com/office/drawing/2010/main" val="0"/>
              </a:ext>
            </a:extLst>
          </a:blip>
          <a:srcRect t="35030" b="35442"/>
          <a:stretch/>
        </p:blipFill>
        <p:spPr>
          <a:xfrm>
            <a:off x="331553" y="1809000"/>
            <a:ext cx="6223500" cy="1225098"/>
          </a:xfrm>
          <a:prstGeom prst="rect">
            <a:avLst/>
          </a:prstGeom>
        </p:spPr>
      </p:pic>
    </p:spTree>
    <p:extLst>
      <p:ext uri="{BB962C8B-B14F-4D97-AF65-F5344CB8AC3E}">
        <p14:creationId xmlns:p14="http://schemas.microsoft.com/office/powerpoint/2010/main" val="35745447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The Anatomy of </a:t>
            </a:r>
            <a:r>
              <a:rPr lang="en-US" dirty="0" smtClean="0"/>
              <a:t>UWP Application</a:t>
            </a:r>
            <a:endParaRPr lang="ru-RU" dirty="0"/>
          </a:p>
        </p:txBody>
      </p:sp>
      <p:sp>
        <p:nvSpPr>
          <p:cNvPr id="3" name="Текст 2"/>
          <p:cNvSpPr>
            <a:spLocks noGrp="1"/>
          </p:cNvSpPr>
          <p:nvPr>
            <p:ph type="body" sz="quarter" idx="10"/>
          </p:nvPr>
        </p:nvSpPr>
        <p:spPr>
          <a:xfrm>
            <a:off x="269240" y="1449000"/>
            <a:ext cx="6186761" cy="4465903"/>
          </a:xfrm>
        </p:spPr>
        <p:txBody>
          <a:bodyPr/>
          <a:lstStyle/>
          <a:p>
            <a:r>
              <a:rPr lang="en-US" dirty="0" smtClean="0"/>
              <a:t>One or more </a:t>
            </a:r>
            <a:r>
              <a:rPr lang="ru-RU" dirty="0" smtClean="0"/>
              <a:t>«</a:t>
            </a:r>
            <a:r>
              <a:rPr lang="en-US" dirty="0" smtClean="0"/>
              <a:t>pages</a:t>
            </a:r>
            <a:r>
              <a:rPr lang="ru-RU" dirty="0" smtClean="0"/>
              <a:t>»</a:t>
            </a:r>
            <a:endParaRPr lang="ru-RU" dirty="0" smtClean="0"/>
          </a:p>
          <a:p>
            <a:r>
              <a:rPr lang="ru-RU" sz="3200" dirty="0"/>
              <a:t>	</a:t>
            </a:r>
            <a:r>
              <a:rPr lang="en-US" sz="3200" dirty="0" smtClean="0"/>
              <a:t>Design / Layout</a:t>
            </a:r>
            <a:endParaRPr lang="ru-RU" sz="3200" dirty="0" smtClean="0"/>
          </a:p>
          <a:p>
            <a:r>
              <a:rPr lang="ru-RU" sz="3200" dirty="0"/>
              <a:t>	</a:t>
            </a:r>
            <a:r>
              <a:rPr lang="en-US" sz="3200" dirty="0" smtClean="0"/>
              <a:t>Code-behind</a:t>
            </a:r>
            <a:endParaRPr lang="ru-RU" sz="3200" dirty="0" smtClean="0"/>
          </a:p>
          <a:p>
            <a:r>
              <a:rPr lang="en-US" dirty="0" smtClean="0"/>
              <a:t>Startup code: </a:t>
            </a:r>
            <a:r>
              <a:rPr lang="en-US" dirty="0" err="1" smtClean="0"/>
              <a:t>App.xaml</a:t>
            </a:r>
            <a:endParaRPr lang="ru-RU" dirty="0" smtClean="0"/>
          </a:p>
          <a:p>
            <a:r>
              <a:rPr lang="en-US" dirty="0" smtClean="0"/>
              <a:t>Manifest</a:t>
            </a:r>
            <a:endParaRPr lang="ru-RU" dirty="0" smtClean="0"/>
          </a:p>
          <a:p>
            <a:r>
              <a:rPr lang="en-US" dirty="0" smtClean="0"/>
              <a:t>Icons</a:t>
            </a:r>
            <a:endParaRPr lang="ru-RU" dirty="0" smtClean="0"/>
          </a:p>
          <a:p>
            <a:r>
              <a:rPr lang="en-US" dirty="0" smtClean="0"/>
              <a:t>Other stuff</a:t>
            </a:r>
            <a:endParaRPr lang="ru-RU" dirty="0"/>
          </a:p>
        </p:txBody>
      </p:sp>
    </p:spTree>
    <p:extLst>
      <p:ext uri="{BB962C8B-B14F-4D97-AF65-F5344CB8AC3E}">
        <p14:creationId xmlns:p14="http://schemas.microsoft.com/office/powerpoint/2010/main" val="1496163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Layout and </a:t>
            </a:r>
            <a:r>
              <a:rPr lang="en-US" dirty="0" err="1" smtClean="0"/>
              <a:t>Behaviour</a:t>
            </a:r>
            <a:endParaRPr lang="ru-RU" dirty="0"/>
          </a:p>
        </p:txBody>
      </p:sp>
      <p:sp>
        <p:nvSpPr>
          <p:cNvPr id="4" name="Content Placeholder 3"/>
          <p:cNvSpPr>
            <a:spLocks noGrp="1"/>
          </p:cNvSpPr>
          <p:nvPr>
            <p:ph type="body" sz="quarter" idx="10"/>
          </p:nvPr>
        </p:nvSpPr>
        <p:spPr>
          <a:xfrm>
            <a:off x="520836" y="1447800"/>
            <a:ext cx="5396365" cy="619144"/>
          </a:xfrm>
        </p:spPr>
        <p:txBody>
          <a:bodyPr numCol="1"/>
          <a:lstStyle/>
          <a:p>
            <a:r>
              <a:rPr lang="en-US" dirty="0" smtClean="0"/>
              <a:t>XAML - </a:t>
            </a:r>
            <a:r>
              <a:rPr lang="en-US" dirty="0" smtClean="0"/>
              <a:t>layout</a:t>
            </a:r>
            <a:endParaRPr lang="en-US" dirty="0" smtClean="0"/>
          </a:p>
        </p:txBody>
      </p:sp>
      <p:sp>
        <p:nvSpPr>
          <p:cNvPr id="5" name="Content Placeholder 3"/>
          <p:cNvSpPr>
            <a:spLocks noGrp="1"/>
          </p:cNvSpPr>
          <p:nvPr>
            <p:ph type="body" sz="quarter" idx="10"/>
          </p:nvPr>
        </p:nvSpPr>
        <p:spPr>
          <a:xfrm>
            <a:off x="5556000" y="1447800"/>
            <a:ext cx="5396365" cy="619144"/>
          </a:xfrm>
        </p:spPr>
        <p:txBody>
          <a:bodyPr numCol="1"/>
          <a:lstStyle/>
          <a:p>
            <a:r>
              <a:rPr lang="en-US" dirty="0" smtClean="0"/>
              <a:t>C# - </a:t>
            </a:r>
            <a:r>
              <a:rPr lang="en-US" dirty="0" err="1" smtClean="0"/>
              <a:t>behaviour</a:t>
            </a:r>
            <a:endParaRPr lang="en-US" dirty="0" smtClean="0"/>
          </a:p>
        </p:txBody>
      </p:sp>
      <p:sp>
        <p:nvSpPr>
          <p:cNvPr id="7" name="Content Placeholder 4"/>
          <p:cNvSpPr txBox="1">
            <a:spLocks/>
          </p:cNvSpPr>
          <p:nvPr/>
        </p:nvSpPr>
        <p:spPr>
          <a:xfrm>
            <a:off x="876000" y="2169000"/>
            <a:ext cx="4860000"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&lt;Page&gt;</a:t>
            </a:r>
            <a:endParaRPr lang="ru-RU" dirty="0">
              <a:solidFill>
                <a:schemeClr val="tx1"/>
              </a:solidFill>
            </a:endParaRPr>
          </a:p>
          <a:p>
            <a:r>
              <a:rPr lang="en-US" dirty="0">
                <a:solidFill>
                  <a:schemeClr val="tx1"/>
                </a:solidFill>
              </a:rPr>
              <a:t>    &lt;Grid&gt;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&lt;Button </a:t>
            </a:r>
          </a:p>
          <a:p>
            <a:r>
              <a:rPr lang="en-US" dirty="0">
                <a:solidFill>
                  <a:schemeClr val="tx1"/>
                </a:solidFill>
              </a:rPr>
              <a:t>            </a:t>
            </a:r>
            <a:r>
              <a:rPr lang="en-US" dirty="0" err="1">
                <a:solidFill>
                  <a:schemeClr val="tx1"/>
                </a:solidFill>
              </a:rPr>
              <a:t>Grid.Column</a:t>
            </a:r>
            <a:r>
              <a:rPr lang="en-US" dirty="0">
                <a:solidFill>
                  <a:schemeClr val="tx1"/>
                </a:solidFill>
              </a:rPr>
              <a:t>="0"</a:t>
            </a:r>
          </a:p>
          <a:p>
            <a:r>
              <a:rPr lang="en-US" dirty="0">
                <a:solidFill>
                  <a:schemeClr val="tx1"/>
                </a:solidFill>
              </a:rPr>
              <a:t>            x:Name="btn"</a:t>
            </a:r>
          </a:p>
          <a:p>
            <a:r>
              <a:rPr lang="en-US" dirty="0">
                <a:solidFill>
                  <a:schemeClr val="tx1"/>
                </a:solidFill>
              </a:rPr>
              <a:t>            Click="</a:t>
            </a:r>
            <a:r>
              <a:rPr lang="en-US" dirty="0" err="1">
                <a:solidFill>
                  <a:schemeClr val="tx1"/>
                </a:solidFill>
              </a:rPr>
              <a:t>btn_Click</a:t>
            </a:r>
            <a:r>
              <a:rPr lang="en-US" dirty="0">
                <a:solidFill>
                  <a:schemeClr val="tx1"/>
                </a:solidFill>
              </a:rPr>
              <a:t>"/&gt;</a:t>
            </a:r>
          </a:p>
          <a:p>
            <a:r>
              <a:rPr lang="en-US" dirty="0">
                <a:solidFill>
                  <a:schemeClr val="tx1"/>
                </a:solidFill>
              </a:rPr>
              <a:t>        &lt;</a:t>
            </a:r>
            <a:r>
              <a:rPr lang="en-US" dirty="0" err="1">
                <a:solidFill>
                  <a:schemeClr val="tx1"/>
                </a:solidFill>
              </a:rPr>
              <a:t>TextBlock</a:t>
            </a:r>
            <a:r>
              <a:rPr lang="en-US" dirty="0">
                <a:solidFill>
                  <a:schemeClr val="tx1"/>
                </a:solidFill>
              </a:rPr>
              <a:t> </a:t>
            </a:r>
          </a:p>
          <a:p>
            <a:r>
              <a:rPr lang="en-US" dirty="0">
                <a:solidFill>
                  <a:schemeClr val="tx1"/>
                </a:solidFill>
              </a:rPr>
              <a:t>           x:Name="txt“</a:t>
            </a:r>
          </a:p>
          <a:p>
            <a:r>
              <a:rPr lang="en-US" dirty="0">
                <a:solidFill>
                  <a:schemeClr val="tx1"/>
                </a:solidFill>
              </a:rPr>
              <a:t>           </a:t>
            </a:r>
            <a:r>
              <a:rPr lang="en-US" dirty="0" err="1">
                <a:solidFill>
                  <a:schemeClr val="tx1"/>
                </a:solidFill>
              </a:rPr>
              <a:t>Grid.Column</a:t>
            </a:r>
            <a:r>
              <a:rPr lang="en-US" dirty="0">
                <a:solidFill>
                  <a:schemeClr val="tx1"/>
                </a:solidFill>
              </a:rPr>
              <a:t>="1"/&gt;</a:t>
            </a:r>
          </a:p>
          <a:p>
            <a:r>
              <a:rPr lang="en-US" dirty="0">
                <a:solidFill>
                  <a:schemeClr val="tx1"/>
                </a:solidFill>
              </a:rPr>
              <a:t>    &lt;/Grid&gt;</a:t>
            </a:r>
          </a:p>
          <a:p>
            <a:r>
              <a:rPr lang="en-US" dirty="0">
                <a:solidFill>
                  <a:schemeClr val="tx1"/>
                </a:solidFill>
              </a:rPr>
              <a:t>&lt;/Page&gt;</a:t>
            </a:r>
          </a:p>
        </p:txBody>
      </p:sp>
      <p:sp>
        <p:nvSpPr>
          <p:cNvPr id="8" name="Content Placeholder 4"/>
          <p:cNvSpPr txBox="1">
            <a:spLocks/>
          </p:cNvSpPr>
          <p:nvPr/>
        </p:nvSpPr>
        <p:spPr>
          <a:xfrm>
            <a:off x="5928173" y="2130789"/>
            <a:ext cx="5567828"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Random </a:t>
            </a:r>
            <a:r>
              <a:rPr lang="en-US" dirty="0" err="1">
                <a:solidFill>
                  <a:schemeClr val="tx1"/>
                </a:solidFill>
              </a:rPr>
              <a:t>Rnd</a:t>
            </a:r>
            <a:r>
              <a:rPr lang="en-US" dirty="0">
                <a:solidFill>
                  <a:schemeClr val="tx1"/>
                </a:solidFill>
              </a:rPr>
              <a:t> = new Random();</a:t>
            </a:r>
          </a:p>
          <a:p>
            <a:endParaRPr lang="en-US" dirty="0">
              <a:solidFill>
                <a:schemeClr val="tx1"/>
              </a:solidFill>
            </a:endParaRPr>
          </a:p>
          <a:p>
            <a:r>
              <a:rPr lang="en-US" dirty="0">
                <a:solidFill>
                  <a:schemeClr val="tx1"/>
                </a:solidFill>
              </a:rPr>
              <a:t>private void </a:t>
            </a:r>
            <a:r>
              <a:rPr lang="en-US" dirty="0" err="1">
                <a:solidFill>
                  <a:schemeClr val="tx1"/>
                </a:solidFill>
              </a:rPr>
              <a:t>btn_Click</a:t>
            </a:r>
            <a:r>
              <a:rPr lang="en-US" dirty="0">
                <a:solidFill>
                  <a:schemeClr val="tx1"/>
                </a:solidFill>
              </a:rPr>
              <a:t>(object sender, </a:t>
            </a:r>
          </a:p>
          <a:p>
            <a:r>
              <a:rPr lang="en-US" dirty="0">
                <a:solidFill>
                  <a:schemeClr val="tx1"/>
                </a:solidFill>
              </a:rPr>
              <a:t>		</a:t>
            </a:r>
            <a:r>
              <a:rPr lang="en-US" dirty="0" err="1">
                <a:solidFill>
                  <a:schemeClr val="tx1"/>
                </a:solidFill>
              </a:rPr>
              <a:t>RoutedEventArgs</a:t>
            </a:r>
            <a:r>
              <a:rPr lang="en-US" dirty="0">
                <a:solidFill>
                  <a:schemeClr val="tx1"/>
                </a:solidFill>
              </a:rPr>
              <a:t> e)</a:t>
            </a:r>
          </a:p>
          <a:p>
            <a:r>
              <a:rPr lang="ru-RU" dirty="0">
                <a:solidFill>
                  <a:schemeClr val="tx1"/>
                </a:solidFill>
              </a:rPr>
              <a:t>{</a:t>
            </a:r>
          </a:p>
          <a:p>
            <a:r>
              <a:rPr lang="en-US" dirty="0">
                <a:solidFill>
                  <a:schemeClr val="tx1"/>
                </a:solidFill>
              </a:rPr>
              <a:t>   </a:t>
            </a:r>
            <a:r>
              <a:rPr lang="en-US" dirty="0" err="1">
                <a:solidFill>
                  <a:schemeClr val="tx1"/>
                </a:solidFill>
              </a:rPr>
              <a:t>var</a:t>
            </a:r>
            <a:r>
              <a:rPr lang="en-US" dirty="0">
                <a:solidFill>
                  <a:schemeClr val="tx1"/>
                </a:solidFill>
              </a:rPr>
              <a:t> x = </a:t>
            </a:r>
            <a:r>
              <a:rPr lang="en-US" dirty="0" err="1">
                <a:solidFill>
                  <a:schemeClr val="tx1"/>
                </a:solidFill>
              </a:rPr>
              <a:t>Rnd.Next</a:t>
            </a:r>
            <a:r>
              <a:rPr lang="en-US" dirty="0">
                <a:solidFill>
                  <a:schemeClr val="tx1"/>
                </a:solidFill>
              </a:rPr>
              <a:t>(1, 7);</a:t>
            </a:r>
          </a:p>
          <a:p>
            <a:r>
              <a:rPr lang="en-US" dirty="0">
                <a:solidFill>
                  <a:schemeClr val="tx1"/>
                </a:solidFill>
              </a:rPr>
              <a:t>   </a:t>
            </a:r>
            <a:r>
              <a:rPr lang="en-US" dirty="0" err="1">
                <a:solidFill>
                  <a:schemeClr val="tx1"/>
                </a:solidFill>
              </a:rPr>
              <a:t>btn.Content</a:t>
            </a:r>
            <a:r>
              <a:rPr lang="en-US" dirty="0">
                <a:solidFill>
                  <a:schemeClr val="tx1"/>
                </a:solidFill>
              </a:rPr>
              <a:t> = </a:t>
            </a:r>
            <a:r>
              <a:rPr lang="en-US" dirty="0" err="1">
                <a:solidFill>
                  <a:schemeClr val="tx1"/>
                </a:solidFill>
              </a:rPr>
              <a:t>x.ToString</a:t>
            </a:r>
            <a:r>
              <a:rPr lang="en-US" dirty="0">
                <a:solidFill>
                  <a:schemeClr val="tx1"/>
                </a:solidFill>
              </a:rPr>
              <a:t>();</a:t>
            </a:r>
          </a:p>
          <a:p>
            <a:r>
              <a:rPr lang="en-US" dirty="0">
                <a:solidFill>
                  <a:schemeClr val="tx1"/>
                </a:solidFill>
              </a:rPr>
              <a:t>   </a:t>
            </a:r>
            <a:r>
              <a:rPr lang="en-US" dirty="0" err="1">
                <a:solidFill>
                  <a:schemeClr val="tx1"/>
                </a:solidFill>
              </a:rPr>
              <a:t>txt.Text</a:t>
            </a:r>
            <a:r>
              <a:rPr lang="en-US" dirty="0">
                <a:solidFill>
                  <a:schemeClr val="tx1"/>
                </a:solidFill>
              </a:rPr>
              <a:t> += </a:t>
            </a:r>
            <a:r>
              <a:rPr lang="en-US" dirty="0" err="1">
                <a:solidFill>
                  <a:schemeClr val="tx1"/>
                </a:solidFill>
              </a:rPr>
              <a:t>string.Format</a:t>
            </a:r>
            <a:r>
              <a:rPr lang="en-US" dirty="0">
                <a:solidFill>
                  <a:schemeClr val="tx1"/>
                </a:solidFill>
              </a:rPr>
              <a:t>(</a:t>
            </a:r>
          </a:p>
          <a:p>
            <a:r>
              <a:rPr lang="en-US" dirty="0">
                <a:solidFill>
                  <a:schemeClr val="tx1"/>
                </a:solidFill>
              </a:rPr>
              <a:t>      "You pressed {0} at {1}\n",      </a:t>
            </a:r>
          </a:p>
          <a:p>
            <a:r>
              <a:rPr lang="en-US" dirty="0">
                <a:solidFill>
                  <a:schemeClr val="tx1"/>
                </a:solidFill>
              </a:rPr>
              <a:t>       x, </a:t>
            </a:r>
            <a:r>
              <a:rPr lang="en-US" dirty="0" err="1">
                <a:solidFill>
                  <a:schemeClr val="tx1"/>
                </a:solidFill>
              </a:rPr>
              <a:t>DateTime.Now</a:t>
            </a:r>
            <a:r>
              <a:rPr lang="en-US" dirty="0">
                <a:solidFill>
                  <a:schemeClr val="tx1"/>
                </a:solidFill>
              </a:rPr>
              <a:t>);</a:t>
            </a:r>
          </a:p>
          <a:p>
            <a:r>
              <a:rPr lang="ru-RU"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1135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err="1" smtClean="0"/>
              <a:t>OpenWeatherMap.Simple</a:t>
            </a:r>
            <a:endParaRPr lang="ru-RU" dirty="0"/>
          </a:p>
        </p:txBody>
      </p:sp>
    </p:spTree>
    <p:extLst>
      <p:ext uri="{BB962C8B-B14F-4D97-AF65-F5344CB8AC3E}">
        <p14:creationId xmlns:p14="http://schemas.microsoft.com/office/powerpoint/2010/main" val="261316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6000" y="369000"/>
            <a:ext cx="10837800" cy="720000"/>
          </a:xfrm>
        </p:spPr>
        <p:txBody>
          <a:bodyPr/>
          <a:lstStyle/>
          <a:p>
            <a:r>
              <a:rPr lang="en-US" dirty="0" smtClean="0"/>
              <a:t>Asynchronous Programming</a:t>
            </a:r>
            <a:endParaRPr lang="en-US" dirty="0"/>
          </a:p>
        </p:txBody>
      </p:sp>
      <p:sp>
        <p:nvSpPr>
          <p:cNvPr id="2" name="Объект 1"/>
          <p:cNvSpPr>
            <a:spLocks noGrp="1"/>
          </p:cNvSpPr>
          <p:nvPr>
            <p:ph idx="1"/>
          </p:nvPr>
        </p:nvSpPr>
        <p:spPr>
          <a:xfrm>
            <a:off x="536761" y="1387171"/>
            <a:ext cx="5760000" cy="1080000"/>
          </a:xfrm>
        </p:spPr>
        <p:txBody>
          <a:bodyPr/>
          <a:lstStyle/>
          <a:p>
            <a:r>
              <a:rPr lang="en-US" dirty="0" err="1">
                <a:solidFill>
                  <a:srgbClr val="0000FF"/>
                </a:solidFill>
                <a:highlight>
                  <a:srgbClr val="FFFFFF"/>
                </a:highlight>
              </a:rPr>
              <a:t>var</a:t>
            </a:r>
            <a:r>
              <a:rPr lang="en-US" dirty="0">
                <a:solidFill>
                  <a:srgbClr val="000000"/>
                </a:solidFill>
                <a:highlight>
                  <a:srgbClr val="FFFFFF"/>
                </a:highlight>
              </a:rPr>
              <a:t> cli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HttpClient</a:t>
            </a:r>
            <a:r>
              <a:rPr lang="en-US" dirty="0">
                <a:solidFill>
                  <a:srgbClr val="000000"/>
                </a:solidFill>
                <a:highlight>
                  <a:srgbClr val="FFFFFF"/>
                </a:highlight>
              </a:rPr>
              <a:t>();</a:t>
            </a:r>
          </a:p>
          <a:p>
            <a:r>
              <a:rPr lang="en-US" dirty="0" err="1">
                <a:solidFill>
                  <a:srgbClr val="0000FF"/>
                </a:solidFill>
                <a:highlight>
                  <a:srgbClr val="FFFFFF"/>
                </a:highlight>
              </a:rPr>
              <a:t>var</a:t>
            </a:r>
            <a:r>
              <a:rPr lang="en-US" dirty="0">
                <a:solidFill>
                  <a:srgbClr val="000000"/>
                </a:solidFill>
                <a:highlight>
                  <a:srgbClr val="FFFFFF"/>
                </a:highlight>
              </a:rPr>
              <a:t> res </a:t>
            </a:r>
            <a:r>
              <a:rPr lang="en-US" dirty="0" smtClean="0">
                <a:solidFill>
                  <a:srgbClr val="000000"/>
                </a:solidFill>
                <a:highlight>
                  <a:srgbClr val="FFFFFF"/>
                </a:highlight>
              </a:rPr>
              <a:t>=</a:t>
            </a:r>
            <a:r>
              <a:rPr lang="ru-RU" dirty="0" smtClean="0">
                <a:solidFill>
                  <a:srgbClr val="000000"/>
                </a:solidFill>
                <a:highlight>
                  <a:srgbClr val="FFFFFF"/>
                </a:highlight>
              </a:rPr>
              <a:t> </a:t>
            </a:r>
            <a:r>
              <a:rPr lang="en-US" dirty="0" err="1" smtClean="0">
                <a:solidFill>
                  <a:srgbClr val="000000"/>
                </a:solidFill>
                <a:highlight>
                  <a:srgbClr val="FFFFFF"/>
                </a:highlight>
              </a:rPr>
              <a:t>cli.GetString</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endParaRPr lang="en-US" dirty="0">
              <a:solidFill>
                <a:srgbClr val="000000"/>
              </a:solidFill>
              <a:highlight>
                <a:srgbClr val="FFFFFF"/>
              </a:highlight>
            </a:endParaRPr>
          </a:p>
          <a:p>
            <a:r>
              <a:rPr lang="en-US" dirty="0">
                <a:solidFill>
                  <a:srgbClr val="0000FF"/>
                </a:solidFill>
                <a:highlight>
                  <a:srgbClr val="FFFFFF"/>
                </a:highlight>
              </a:rPr>
              <a:t>dynamic</a:t>
            </a:r>
            <a:r>
              <a:rPr lang="en-US" dirty="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r>
              <a:rPr lang="en-US" dirty="0">
                <a:solidFill>
                  <a:srgbClr val="000000"/>
                </a:solidFill>
                <a:highlight>
                  <a:srgbClr val="FFFFFF"/>
                </a:highlight>
              </a:rPr>
              <a:t>);</a:t>
            </a:r>
          </a:p>
          <a:p>
            <a:endParaRPr lang="ru-RU" dirty="0"/>
          </a:p>
        </p:txBody>
      </p:sp>
      <p:sp>
        <p:nvSpPr>
          <p:cNvPr id="39" name="Объект 1"/>
          <p:cNvSpPr txBox="1">
            <a:spLocks/>
          </p:cNvSpPr>
          <p:nvPr/>
        </p:nvSpPr>
        <p:spPr>
          <a:xfrm>
            <a:off x="516000" y="2765342"/>
            <a:ext cx="6300000" cy="216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fontScale="925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future =</a:t>
            </a:r>
            <a:r>
              <a:rPr lang="ru-RU"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err="1" smtClean="0">
                <a:solidFill>
                  <a:srgbClr val="000000"/>
                </a:solidFill>
                <a:highlight>
                  <a:srgbClr val="FFFFFF"/>
                </a:highlight>
              </a:rPr>
              <a:t>future.ContinueWith</a:t>
            </a:r>
            <a:r>
              <a:rPr lang="en-US" dirty="0" smtClean="0">
                <a:solidFill>
                  <a:srgbClr val="000000"/>
                </a:solidFill>
                <a:highlight>
                  <a:srgbClr val="FFFFFF"/>
                </a:highlight>
              </a:rPr>
              <a:t>(res =&gt;</a:t>
            </a:r>
          </a:p>
          <a:p>
            <a:r>
              <a:rPr lang="en-US" dirty="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FF"/>
                </a:solidFill>
                <a:highlight>
                  <a:srgbClr val="FFFFFF"/>
                </a:highlight>
              </a:rPr>
              <a:t>  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a:p>
            <a:r>
              <a:rPr lang="en-US" dirty="0" smtClean="0">
                <a:solidFill>
                  <a:srgbClr val="000000"/>
                </a:solidFill>
                <a:highlight>
                  <a:srgbClr val="FFFFFF"/>
                </a:highlight>
              </a:rPr>
              <a:t>…</a:t>
            </a:r>
          </a:p>
          <a:p>
            <a:r>
              <a:rPr lang="en-US" dirty="0">
                <a:solidFill>
                  <a:srgbClr val="000000"/>
                </a:solidFill>
                <a:highlight>
                  <a:srgbClr val="FFFFFF"/>
                </a:highlight>
              </a:rPr>
              <a:t>}</a:t>
            </a:r>
            <a:endParaRPr lang="en-US" dirty="0" smtClean="0">
              <a:solidFill>
                <a:srgbClr val="000000"/>
              </a:solidFill>
              <a:highlight>
                <a:srgbClr val="FFFFFF"/>
              </a:highlight>
            </a:endParaRPr>
          </a:p>
          <a:p>
            <a:endParaRPr lang="ru-RU" dirty="0"/>
          </a:p>
        </p:txBody>
      </p:sp>
      <p:sp>
        <p:nvSpPr>
          <p:cNvPr id="40" name="Объект 1"/>
          <p:cNvSpPr txBox="1">
            <a:spLocks/>
          </p:cNvSpPr>
          <p:nvPr/>
        </p:nvSpPr>
        <p:spPr>
          <a:xfrm>
            <a:off x="516000" y="5229000"/>
            <a:ext cx="7020000" cy="108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res =</a:t>
            </a:r>
            <a:r>
              <a:rPr lang="ru-RU" dirty="0" smtClean="0">
                <a:solidFill>
                  <a:srgbClr val="000000"/>
                </a:solidFill>
                <a:highlight>
                  <a:srgbClr val="FFFFFF"/>
                </a:highlight>
              </a:rPr>
              <a:t> </a:t>
            </a:r>
            <a:r>
              <a:rPr lang="en-US" dirty="0">
                <a:solidFill>
                  <a:srgbClr val="0000FF"/>
                </a:solidFill>
                <a:highlight>
                  <a:srgbClr val="FFFFFF"/>
                </a:highlight>
              </a:rPr>
              <a:t>await</a:t>
            </a:r>
            <a:r>
              <a:rPr lang="en-US"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smtClean="0">
                <a:solidFill>
                  <a:srgbClr val="0000FF"/>
                </a:solidFill>
                <a:highlight>
                  <a:srgbClr val="FFFFFF"/>
                </a:highlight>
              </a:rPr>
              <a:t>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p:txBody>
      </p:sp>
      <p:sp>
        <p:nvSpPr>
          <p:cNvPr id="3" name="TextBox 2"/>
          <p:cNvSpPr txBox="1"/>
          <p:nvPr/>
        </p:nvSpPr>
        <p:spPr>
          <a:xfrm rot="16200000">
            <a:off x="-495813" y="1742505"/>
            <a:ext cx="1654299" cy="369332"/>
          </a:xfrm>
          <a:prstGeom prst="rect">
            <a:avLst/>
          </a:prstGeom>
          <a:noFill/>
        </p:spPr>
        <p:txBody>
          <a:bodyPr wrap="none" rtlCol="0">
            <a:spAutoFit/>
          </a:bodyPr>
          <a:lstStyle/>
          <a:p>
            <a:r>
              <a:rPr lang="en-US" dirty="0" smtClean="0"/>
              <a:t>Synchronously</a:t>
            </a:r>
            <a:endParaRPr lang="ru-RU" dirty="0"/>
          </a:p>
        </p:txBody>
      </p:sp>
      <p:sp>
        <p:nvSpPr>
          <p:cNvPr id="41" name="TextBox 40"/>
          <p:cNvSpPr txBox="1"/>
          <p:nvPr/>
        </p:nvSpPr>
        <p:spPr>
          <a:xfrm rot="16200000">
            <a:off x="-865191" y="3625275"/>
            <a:ext cx="2393049" cy="369332"/>
          </a:xfrm>
          <a:prstGeom prst="rect">
            <a:avLst/>
          </a:prstGeom>
          <a:noFill/>
        </p:spPr>
        <p:txBody>
          <a:bodyPr wrap="square" rtlCol="0">
            <a:spAutoFit/>
          </a:bodyPr>
          <a:lstStyle/>
          <a:p>
            <a:r>
              <a:rPr lang="en-US" dirty="0" smtClean="0"/>
              <a:t>Asynchronously</a:t>
            </a:r>
            <a:endParaRPr lang="ru-RU" dirty="0"/>
          </a:p>
        </p:txBody>
      </p:sp>
      <p:sp>
        <p:nvSpPr>
          <p:cNvPr id="4" name="Прямоугольник 3"/>
          <p:cNvSpPr/>
          <p:nvPr/>
        </p:nvSpPr>
        <p:spPr>
          <a:xfrm>
            <a:off x="1416000" y="4663732"/>
            <a:ext cx="1061509" cy="523220"/>
          </a:xfrm>
          <a:prstGeom prst="rect">
            <a:avLst/>
          </a:prstGeom>
        </p:spPr>
        <p:txBody>
          <a:bodyPr wrap="none">
            <a:spAutoFit/>
          </a:bodyPr>
          <a:lstStyle/>
          <a:p>
            <a:r>
              <a:rPr lang="en-US" sz="2800" dirty="0" err="1" smtClean="0">
                <a:solidFill>
                  <a:srgbClr val="0000FF"/>
                </a:solidFill>
                <a:highlight>
                  <a:srgbClr val="FFFFFF"/>
                </a:highlight>
              </a:rPr>
              <a:t>async</a:t>
            </a:r>
            <a:endParaRPr lang="ru-RU" sz="2800" dirty="0"/>
          </a:p>
        </p:txBody>
      </p:sp>
      <p:sp>
        <p:nvSpPr>
          <p:cNvPr id="42" name="TextBox 41"/>
          <p:cNvSpPr txBox="1"/>
          <p:nvPr/>
        </p:nvSpPr>
        <p:spPr>
          <a:xfrm rot="16200000">
            <a:off x="-865191" y="4973630"/>
            <a:ext cx="2393049" cy="369332"/>
          </a:xfrm>
          <a:prstGeom prst="rect">
            <a:avLst/>
          </a:prstGeom>
          <a:noFill/>
        </p:spPr>
        <p:txBody>
          <a:bodyPr wrap="square" rtlCol="0">
            <a:spAutoFit/>
          </a:bodyPr>
          <a:lstStyle/>
          <a:p>
            <a:r>
              <a:rPr lang="en-US" dirty="0" err="1" smtClean="0"/>
              <a:t>async</a:t>
            </a:r>
            <a:endParaRPr lang="ru-RU" dirty="0"/>
          </a:p>
        </p:txBody>
      </p:sp>
    </p:spTree>
    <p:extLst>
      <p:ext uri="{BB962C8B-B14F-4D97-AF65-F5344CB8AC3E}">
        <p14:creationId xmlns:p14="http://schemas.microsoft.com/office/powerpoint/2010/main" val="132904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Page Refresh using </a:t>
            </a:r>
            <a:r>
              <a:rPr lang="en-US" dirty="0" err="1" smtClean="0"/>
              <a:t>DispatcherTimer</a:t>
            </a:r>
            <a:endParaRPr lang="ru-RU" dirty="0"/>
          </a:p>
        </p:txBody>
      </p:sp>
      <p:sp>
        <p:nvSpPr>
          <p:cNvPr id="5" name="Объект 4"/>
          <p:cNvSpPr>
            <a:spLocks noGrp="1"/>
          </p:cNvSpPr>
          <p:nvPr>
            <p:ph idx="1"/>
          </p:nvPr>
        </p:nvSpPr>
        <p:spPr/>
        <p:txBody>
          <a:bodyPr>
            <a:normAutofit/>
          </a:bodyPr>
          <a:lstStyle/>
          <a:p>
            <a:r>
              <a:rPr lang="en-US" dirty="0" err="1" smtClean="0">
                <a:solidFill>
                  <a:srgbClr val="2B91AF"/>
                </a:solidFill>
                <a:highlight>
                  <a:srgbClr val="FFFFFF"/>
                </a:highlight>
              </a:rPr>
              <a:t>DispatcherTimer</a:t>
            </a:r>
            <a:r>
              <a:rPr lang="en-US" dirty="0" smtClean="0">
                <a:solidFill>
                  <a:srgbClr val="000000"/>
                </a:solidFill>
                <a:highlight>
                  <a:srgbClr val="FFFFFF"/>
                </a:highlight>
              </a:rPr>
              <a:t> </a:t>
            </a:r>
            <a:r>
              <a:rPr lang="en-US" dirty="0" err="1">
                <a:solidFill>
                  <a:srgbClr val="000000"/>
                </a:solidFill>
                <a:highlight>
                  <a:srgbClr val="FFFFFF"/>
                </a:highlight>
              </a:rPr>
              <a:t>dt</a:t>
            </a:r>
            <a:r>
              <a:rPr lang="en-US" dirty="0">
                <a:solidFill>
                  <a:srgbClr val="000000"/>
                </a:solidFill>
                <a:highlight>
                  <a:srgbClr val="FFFFFF"/>
                </a:highlight>
              </a:rPr>
              <a:t>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DispatcherTimer</a:t>
            </a:r>
            <a:r>
              <a:rPr lang="en-US" dirty="0">
                <a:solidFill>
                  <a:srgbClr val="000000"/>
                </a:solidFill>
                <a:highlight>
                  <a:srgbClr val="FFFFFF"/>
                </a:highlight>
              </a:rPr>
              <a:t>() </a:t>
            </a:r>
            <a:endParaRPr lang="ru-RU" dirty="0" smtClean="0">
              <a:solidFill>
                <a:srgbClr val="000000"/>
              </a:solidFill>
              <a:highlight>
                <a:srgbClr val="FFFFFF"/>
              </a:highlight>
            </a:endParaRPr>
          </a:p>
          <a:p>
            <a:r>
              <a:rPr lang="ru-RU" dirty="0">
                <a:solidFill>
                  <a:srgbClr val="000000"/>
                </a:solidFill>
                <a:highlight>
                  <a:srgbClr val="FFFFFF"/>
                </a:highlight>
              </a:rPr>
              <a:t> </a:t>
            </a:r>
            <a:r>
              <a:rPr lang="ru-RU" dirty="0" smtClean="0">
                <a:solidFill>
                  <a:srgbClr val="000000"/>
                </a:solidFill>
                <a:highlight>
                  <a:srgbClr val="FFFFFF"/>
                </a:highlight>
              </a:rPr>
              <a:t>                       </a:t>
            </a:r>
            <a:r>
              <a:rPr lang="en-US" dirty="0" smtClean="0">
                <a:solidFill>
                  <a:srgbClr val="000000"/>
                </a:solidFill>
                <a:highlight>
                  <a:srgbClr val="FFFFFF"/>
                </a:highlight>
              </a:rPr>
              <a:t>{ </a:t>
            </a:r>
            <a:r>
              <a:rPr lang="en-US" dirty="0">
                <a:solidFill>
                  <a:srgbClr val="000000"/>
                </a:solidFill>
                <a:highlight>
                  <a:srgbClr val="FFFFFF"/>
                </a:highlight>
              </a:rPr>
              <a:t>Interval = </a:t>
            </a:r>
            <a:r>
              <a:rPr lang="en-US" dirty="0" err="1">
                <a:solidFill>
                  <a:srgbClr val="2B91AF"/>
                </a:solidFill>
                <a:highlight>
                  <a:srgbClr val="FFFFFF"/>
                </a:highlight>
              </a:rPr>
              <a:t>TimeSpan</a:t>
            </a:r>
            <a:r>
              <a:rPr lang="en-US" dirty="0" err="1">
                <a:solidFill>
                  <a:srgbClr val="000000"/>
                </a:solidFill>
                <a:highlight>
                  <a:srgbClr val="FFFFFF"/>
                </a:highlight>
              </a:rPr>
              <a:t>.FromMinutes</a:t>
            </a:r>
            <a:r>
              <a:rPr lang="en-US" dirty="0">
                <a:solidFill>
                  <a:srgbClr val="000000"/>
                </a:solidFill>
                <a:highlight>
                  <a:srgbClr val="FFFFFF"/>
                </a:highlight>
              </a:rPr>
              <a:t>(1) </a:t>
            </a:r>
            <a:r>
              <a:rPr lang="en-US" dirty="0" smtClean="0">
                <a:solidFill>
                  <a:srgbClr val="000000"/>
                </a:solidFill>
                <a:highlight>
                  <a:srgbClr val="FFFFFF"/>
                </a:highlight>
              </a:rPr>
              <a:t>};</a:t>
            </a:r>
            <a:endParaRPr lang="ru-RU" dirty="0" smtClean="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public</a:t>
            </a:r>
            <a:r>
              <a:rPr lang="en-US" dirty="0" smtClean="0">
                <a:solidFill>
                  <a:srgbClr val="000000"/>
                </a:solidFill>
                <a:highlight>
                  <a:srgbClr val="FFFFFF"/>
                </a:highlight>
              </a:rPr>
              <a:t> </a:t>
            </a:r>
            <a:r>
              <a:rPr lang="en-US" dirty="0" err="1">
                <a:solidFill>
                  <a:srgbClr val="000000"/>
                </a:solidFill>
                <a:highlight>
                  <a:srgbClr val="FFFFFF"/>
                </a:highlight>
              </a:rPr>
              <a:t>MainPage</a:t>
            </a:r>
            <a:r>
              <a:rPr lang="en-US" dirty="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r>
              <a:rPr lang="en-US" dirty="0" smtClean="0">
                <a:solidFill>
                  <a:srgbClr val="0000FF"/>
                </a:solidFill>
                <a:highlight>
                  <a:srgbClr val="FFFFFF"/>
                </a:highlight>
              </a:rPr>
              <a:t>  </a:t>
            </a:r>
            <a:r>
              <a:rPr lang="en-US" dirty="0" err="1" smtClean="0">
                <a:solidFill>
                  <a:srgbClr val="0000FF"/>
                </a:solidFill>
                <a:highlight>
                  <a:srgbClr val="FFFFFF"/>
                </a:highlight>
              </a:rPr>
              <a:t>this</a:t>
            </a:r>
            <a:r>
              <a:rPr lang="en-US" dirty="0" err="1" smtClean="0">
                <a:solidFill>
                  <a:srgbClr val="000000"/>
                </a:solidFill>
                <a:highlight>
                  <a:srgbClr val="FFFFFF"/>
                </a:highlight>
              </a:rPr>
              <a:t>.InitializeComponent</a:t>
            </a:r>
            <a:r>
              <a:rPr lang="en-US" dirty="0">
                <a:solidFill>
                  <a:srgbClr val="000000"/>
                </a:solidFill>
                <a:highlight>
                  <a:srgbClr val="FFFFFF"/>
                </a:highlight>
              </a:rPr>
              <a:t>();</a:t>
            </a:r>
          </a:p>
          <a:p>
            <a:r>
              <a:rPr lang="en-US" dirty="0" smtClean="0">
                <a:solidFill>
                  <a:srgbClr val="000000"/>
                </a:solidFill>
                <a:highlight>
                  <a:srgbClr val="FFFFFF"/>
                </a:highlight>
              </a:rPr>
              <a:t>  </a:t>
            </a:r>
            <a:r>
              <a:rPr lang="en-US" dirty="0" err="1" smtClean="0">
                <a:solidFill>
                  <a:srgbClr val="000000"/>
                </a:solidFill>
                <a:highlight>
                  <a:srgbClr val="FFFFFF"/>
                </a:highlight>
              </a:rPr>
              <a:t>dt.Tick</a:t>
            </a:r>
            <a:r>
              <a:rPr lang="en-US" dirty="0" smtClean="0">
                <a:solidFill>
                  <a:srgbClr val="000000"/>
                </a:solidFill>
                <a:highlight>
                  <a:srgbClr val="FFFFFF"/>
                </a:highlight>
              </a:rPr>
              <a:t> </a:t>
            </a:r>
            <a:r>
              <a:rPr lang="en-US" dirty="0">
                <a:solidFill>
                  <a:srgbClr val="000000"/>
                </a:solidFill>
                <a:highlight>
                  <a:srgbClr val="FFFFFF"/>
                </a:highlight>
              </a:rPr>
              <a:t>+= Refresh;</a:t>
            </a:r>
          </a:p>
          <a:p>
            <a:r>
              <a:rPr lang="en-US" dirty="0" smtClean="0">
                <a:solidFill>
                  <a:srgbClr val="000000"/>
                </a:solidFill>
                <a:highlight>
                  <a:srgbClr val="FFFFFF"/>
                </a:highlight>
              </a:rPr>
              <a:t>  </a:t>
            </a:r>
            <a:r>
              <a:rPr lang="en-US" dirty="0" err="1" smtClean="0">
                <a:solidFill>
                  <a:srgbClr val="000000"/>
                </a:solidFill>
                <a:highlight>
                  <a:srgbClr val="FFFFFF"/>
                </a:highlight>
              </a:rPr>
              <a:t>dt.Start</a:t>
            </a:r>
            <a:r>
              <a:rPr lang="en-US" dirty="0" smtClean="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private</a:t>
            </a:r>
            <a:r>
              <a:rPr lang="en-US" dirty="0" smtClean="0">
                <a:solidFill>
                  <a:srgbClr val="000000"/>
                </a:solidFill>
                <a:highlight>
                  <a:srgbClr val="FFFFFF"/>
                </a:highlight>
              </a:rPr>
              <a:t> </a:t>
            </a:r>
            <a:r>
              <a:rPr lang="en-US" dirty="0" err="1">
                <a:solidFill>
                  <a:srgbClr val="0000FF"/>
                </a:solidFill>
                <a:highlight>
                  <a:srgbClr val="FFFFFF"/>
                </a:highlight>
              </a:rPr>
              <a:t>async</a:t>
            </a:r>
            <a:r>
              <a:rPr lang="en-US" dirty="0">
                <a:solidFill>
                  <a:srgbClr val="000000"/>
                </a:solidFill>
                <a:highlight>
                  <a:srgbClr val="FFFFFF"/>
                </a:highlight>
              </a:rPr>
              <a:t> </a:t>
            </a:r>
            <a:r>
              <a:rPr lang="en-US" dirty="0">
                <a:solidFill>
                  <a:srgbClr val="0000FF"/>
                </a:solidFill>
                <a:highlight>
                  <a:srgbClr val="FFFFFF"/>
                </a:highlight>
              </a:rPr>
              <a:t>void</a:t>
            </a:r>
            <a:r>
              <a:rPr lang="en-US" dirty="0">
                <a:solidFill>
                  <a:srgbClr val="000000"/>
                </a:solidFill>
                <a:highlight>
                  <a:srgbClr val="FFFFFF"/>
                </a:highlight>
              </a:rPr>
              <a:t> Refresh(</a:t>
            </a:r>
            <a:r>
              <a:rPr lang="en-US" dirty="0">
                <a:solidFill>
                  <a:srgbClr val="0000FF"/>
                </a:solidFill>
                <a:highlight>
                  <a:srgbClr val="FFFFFF"/>
                </a:highlight>
              </a:rPr>
              <a:t>object</a:t>
            </a:r>
            <a:r>
              <a:rPr lang="en-US" dirty="0">
                <a:solidFill>
                  <a:srgbClr val="000000"/>
                </a:solidFill>
                <a:highlight>
                  <a:srgbClr val="FFFFFF"/>
                </a:highlight>
              </a:rPr>
              <a:t> sender, </a:t>
            </a:r>
            <a:r>
              <a:rPr lang="en-US" dirty="0">
                <a:solidFill>
                  <a:srgbClr val="0000FF"/>
                </a:solidFill>
                <a:highlight>
                  <a:srgbClr val="FFFFFF"/>
                </a:highlight>
              </a:rPr>
              <a:t>object</a:t>
            </a:r>
            <a:r>
              <a:rPr lang="en-US" dirty="0">
                <a:solidFill>
                  <a:srgbClr val="000000"/>
                </a:solidFill>
                <a:highlight>
                  <a:srgbClr val="FFFFFF"/>
                </a:highlight>
              </a:rPr>
              <a:t> e)</a:t>
            </a:r>
          </a:p>
          <a:p>
            <a:r>
              <a:rPr lang="ru-RU" dirty="0" smtClean="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00"/>
                </a:solidFill>
                <a:highlight>
                  <a:srgbClr val="FFFFFF"/>
                </a:highlight>
              </a:rPr>
              <a:t>	…</a:t>
            </a:r>
            <a:endParaRPr lang="ru-RU" dirty="0">
              <a:solidFill>
                <a:srgbClr val="000000"/>
              </a:solidFill>
              <a:highlight>
                <a:srgbClr val="FFFFFF"/>
              </a:highlight>
            </a:endParaRPr>
          </a:p>
          <a:p>
            <a:r>
              <a:rPr lang="ru-RU" dirty="0" smtClean="0">
                <a:solidFill>
                  <a:srgbClr val="000000"/>
                </a:solidFill>
                <a:highlight>
                  <a:srgbClr val="FFFFFF"/>
                </a:highlight>
              </a:rPr>
              <a:t>}</a:t>
            </a:r>
            <a:endParaRPr lang="ru-RU" dirty="0"/>
          </a:p>
        </p:txBody>
      </p:sp>
    </p:spTree>
    <p:extLst>
      <p:ext uri="{BB962C8B-B14F-4D97-AF65-F5344CB8AC3E}">
        <p14:creationId xmlns:p14="http://schemas.microsoft.com/office/powerpoint/2010/main" val="12859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607595"/>
            <a:ext cx="9859116" cy="2628605"/>
          </a:xfrm>
        </p:spPr>
        <p:txBody>
          <a:bodyPr/>
          <a:lstStyle/>
          <a:p>
            <a:r>
              <a:rPr lang="en-US" dirty="0" smtClean="0"/>
              <a:t>DEMO 02:</a:t>
            </a:r>
            <a:br>
              <a:rPr lang="en-US" dirty="0" smtClean="0"/>
            </a:br>
            <a:r>
              <a:rPr lang="en-US" dirty="0" err="1" smtClean="0"/>
              <a:t>OpenWeatherMap</a:t>
            </a:r>
            <a:r>
              <a:rPr lang="en-US" dirty="0"/>
              <a:t> </a:t>
            </a:r>
            <a:r>
              <a:rPr lang="en-US" dirty="0" smtClean="0"/>
              <a:t>with </a:t>
            </a:r>
            <a:br>
              <a:rPr lang="en-US" dirty="0" smtClean="0"/>
            </a:br>
            <a:r>
              <a:rPr lang="en-US" dirty="0" smtClean="0"/>
              <a:t>Auto-Refresh</a:t>
            </a:r>
            <a:endParaRPr lang="ru-RU" dirty="0"/>
          </a:p>
        </p:txBody>
      </p:sp>
    </p:spTree>
    <p:extLst>
      <p:ext uri="{BB962C8B-B14F-4D97-AF65-F5344CB8AC3E}">
        <p14:creationId xmlns:p14="http://schemas.microsoft.com/office/powerpoint/2010/main" val="102995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Conclusion</a:t>
            </a:r>
            <a:endParaRPr lang="ru-RU" dirty="0"/>
          </a:p>
        </p:txBody>
      </p:sp>
      <p:sp>
        <p:nvSpPr>
          <p:cNvPr id="3" name="Текст 2"/>
          <p:cNvSpPr>
            <a:spLocks noGrp="1"/>
          </p:cNvSpPr>
          <p:nvPr>
            <p:ph type="body" sz="quarter" idx="10"/>
          </p:nvPr>
        </p:nvSpPr>
        <p:spPr>
          <a:xfrm>
            <a:off x="269239" y="1189177"/>
            <a:ext cx="7086761" cy="5312223"/>
          </a:xfrm>
        </p:spPr>
        <p:txBody>
          <a:bodyPr/>
          <a:lstStyle/>
          <a:p>
            <a:r>
              <a:rPr lang="en-US" sz="2800" dirty="0" smtClean="0"/>
              <a:t>It is easy to develop universal windows applications</a:t>
            </a:r>
            <a:endParaRPr lang="ru-RU" sz="2800" dirty="0" smtClean="0"/>
          </a:p>
          <a:p>
            <a:r>
              <a:rPr lang="en-US" sz="2800" dirty="0" smtClean="0"/>
              <a:t>An application consists of layout (XAML) and behavior </a:t>
            </a:r>
            <a:r>
              <a:rPr lang="ru-RU" sz="2800" dirty="0" smtClean="0"/>
              <a:t>(</a:t>
            </a:r>
            <a:r>
              <a:rPr lang="en-US" sz="2800" dirty="0" smtClean="0"/>
              <a:t>C#/VB/…)</a:t>
            </a:r>
          </a:p>
          <a:p>
            <a:r>
              <a:rPr lang="en-US" sz="2800" dirty="0" smtClean="0"/>
              <a:t>There are other technologies for app development</a:t>
            </a:r>
            <a:endParaRPr lang="ru-RU" sz="2800" dirty="0" smtClean="0"/>
          </a:p>
          <a:p>
            <a:r>
              <a:rPr lang="en-US" sz="2800" dirty="0" smtClean="0">
                <a:solidFill>
                  <a:schemeClr val="tx1"/>
                </a:solidFill>
              </a:rPr>
              <a:t>	</a:t>
            </a:r>
            <a:r>
              <a:rPr lang="en-US" sz="2000" dirty="0" smtClean="0">
                <a:solidFill>
                  <a:schemeClr val="tx1"/>
                </a:solidFill>
              </a:rPr>
              <a:t>HTML+JS </a:t>
            </a:r>
            <a:r>
              <a:rPr lang="en-US" sz="2000" dirty="0" smtClean="0">
                <a:solidFill>
                  <a:schemeClr val="tx1"/>
                </a:solidFill>
              </a:rPr>
              <a:t>(for those from the Web-World</a:t>
            </a:r>
            <a:r>
              <a:rPr lang="ru-RU" sz="2000" dirty="0" smtClean="0">
                <a:solidFill>
                  <a:schemeClr val="tx1"/>
                </a:solidFill>
              </a:rPr>
              <a:t>)</a:t>
            </a:r>
            <a:endParaRPr lang="en-US" sz="2000" dirty="0" smtClean="0">
              <a:solidFill>
                <a:schemeClr val="tx1"/>
              </a:solidFill>
            </a:endParaRPr>
          </a:p>
          <a:p>
            <a:r>
              <a:rPr lang="en-US" sz="2000" dirty="0">
                <a:solidFill>
                  <a:schemeClr val="tx1"/>
                </a:solidFill>
              </a:rPr>
              <a:t>	</a:t>
            </a:r>
            <a:r>
              <a:rPr lang="en-US" sz="2000" dirty="0" smtClean="0">
                <a:solidFill>
                  <a:schemeClr val="tx1"/>
                </a:solidFill>
              </a:rPr>
              <a:t>DirectX + C++</a:t>
            </a:r>
            <a:r>
              <a:rPr lang="ru-RU" sz="2000" dirty="0" smtClean="0">
                <a:solidFill>
                  <a:schemeClr val="tx1"/>
                </a:solidFill>
              </a:rPr>
              <a:t> </a:t>
            </a:r>
            <a:r>
              <a:rPr lang="ru-RU" sz="2000" dirty="0" smtClean="0">
                <a:solidFill>
                  <a:schemeClr val="tx1"/>
                </a:solidFill>
              </a:rPr>
              <a:t>(</a:t>
            </a:r>
            <a:r>
              <a:rPr lang="en-US" sz="2000" dirty="0" smtClean="0">
                <a:solidFill>
                  <a:schemeClr val="tx1"/>
                </a:solidFill>
              </a:rPr>
              <a:t>games/computer graphics)</a:t>
            </a:r>
            <a:endParaRPr lang="en-US" sz="2000" dirty="0" smtClean="0">
              <a:solidFill>
                <a:schemeClr val="tx1"/>
              </a:solidFill>
            </a:endParaRPr>
          </a:p>
          <a:p>
            <a:r>
              <a:rPr lang="en-US" sz="2000" dirty="0">
                <a:solidFill>
                  <a:schemeClr val="tx1"/>
                </a:solidFill>
              </a:rPr>
              <a:t>	</a:t>
            </a:r>
            <a:r>
              <a:rPr lang="en-US" sz="2000" dirty="0" smtClean="0">
                <a:solidFill>
                  <a:schemeClr val="tx1"/>
                </a:solidFill>
              </a:rPr>
              <a:t>Unity </a:t>
            </a:r>
            <a:r>
              <a:rPr lang="en-US" sz="2000" dirty="0" smtClean="0">
                <a:solidFill>
                  <a:schemeClr val="tx1"/>
                </a:solidFill>
              </a:rPr>
              <a:t>(cross-platform game development</a:t>
            </a:r>
            <a:r>
              <a:rPr lang="ru-RU" sz="2000" dirty="0" smtClean="0">
                <a:solidFill>
                  <a:schemeClr val="tx1"/>
                </a:solidFill>
              </a:rPr>
              <a:t>)</a:t>
            </a:r>
            <a:endParaRPr lang="ru-RU" sz="2800" dirty="0" smtClean="0"/>
          </a:p>
          <a:p>
            <a:r>
              <a:rPr lang="en-US" sz="2800" dirty="0" smtClean="0">
                <a:gradFill>
                  <a:gsLst>
                    <a:gs pos="1250">
                      <a:srgbClr val="0078D7"/>
                    </a:gs>
                    <a:gs pos="99000">
                      <a:srgbClr val="0078D7"/>
                    </a:gs>
                  </a:gsLst>
                  <a:lin ang="5400000" scaled="0"/>
                </a:gradFill>
              </a:rPr>
              <a:t>Applications can easily take data from the Internet</a:t>
            </a:r>
            <a:endParaRPr lang="ru-RU" sz="2800" dirty="0" smtClean="0">
              <a:gradFill>
                <a:gsLst>
                  <a:gs pos="1250">
                    <a:srgbClr val="0078D7"/>
                  </a:gs>
                  <a:gs pos="99000">
                    <a:srgbClr val="0078D7"/>
                  </a:gs>
                </a:gsLst>
                <a:lin ang="5400000" scaled="0"/>
              </a:gradFill>
            </a:endParaRPr>
          </a:p>
          <a:p>
            <a:r>
              <a:rPr lang="ru-RU" sz="1800" dirty="0" smtClean="0">
                <a:solidFill>
                  <a:schemeClr val="tx1"/>
                </a:solidFill>
              </a:rPr>
              <a:t>	</a:t>
            </a:r>
            <a:r>
              <a:rPr lang="en-US" sz="2000" dirty="0" err="1" smtClean="0">
                <a:solidFill>
                  <a:schemeClr val="tx1"/>
                </a:solidFill>
              </a:rPr>
              <a:t>Async</a:t>
            </a:r>
            <a:r>
              <a:rPr lang="en-US" sz="2000" dirty="0" smtClean="0">
                <a:solidFill>
                  <a:schemeClr val="tx1"/>
                </a:solidFill>
              </a:rPr>
              <a:t> API allow applications to be pleasant and 	responsive</a:t>
            </a:r>
            <a:endParaRPr lang="en-US" sz="1800" dirty="0">
              <a:solidFill>
                <a:schemeClr val="tx1"/>
              </a:solidFill>
            </a:endParaRPr>
          </a:p>
        </p:txBody>
      </p:sp>
    </p:spTree>
    <p:extLst>
      <p:ext uri="{BB962C8B-B14F-4D97-AF65-F5344CB8AC3E}">
        <p14:creationId xmlns:p14="http://schemas.microsoft.com/office/powerpoint/2010/main" val="40392332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Contact</a:t>
            </a:r>
            <a:endParaRPr lang="ru-RU" dirty="0"/>
          </a:p>
        </p:txBody>
      </p:sp>
      <p:sp>
        <p:nvSpPr>
          <p:cNvPr id="5" name="Объект 4"/>
          <p:cNvSpPr>
            <a:spLocks noGrp="1"/>
          </p:cNvSpPr>
          <p:nvPr>
            <p:ph idx="1"/>
          </p:nvPr>
        </p:nvSpPr>
        <p:spPr/>
        <p:txBody>
          <a:bodyPr/>
          <a:lstStyle/>
          <a:p>
            <a:r>
              <a:rPr lang="en-US" dirty="0" smtClean="0"/>
              <a:t>Dmitry Soshnikov</a:t>
            </a:r>
            <a:endParaRPr lang="ru-RU" dirty="0" smtClean="0"/>
          </a:p>
          <a:p>
            <a:pPr lvl="1"/>
            <a:r>
              <a:rPr lang="en-US" dirty="0" smtClean="0"/>
              <a:t>Microsoft</a:t>
            </a:r>
          </a:p>
          <a:p>
            <a:pPr lvl="1"/>
            <a:r>
              <a:rPr lang="en-US" dirty="0" smtClean="0"/>
              <a:t>dmitryso@microsoft.com &amp; vk.com/</a:t>
            </a:r>
            <a:r>
              <a:rPr lang="en-US" dirty="0" err="1" smtClean="0"/>
              <a:t>shwars</a:t>
            </a:r>
            <a:endParaRPr lang="en-US" dirty="0" smtClean="0"/>
          </a:p>
          <a:p>
            <a:pPr lvl="1"/>
            <a:r>
              <a:rPr lang="en-US" dirty="0" smtClean="0"/>
              <a:t>blogs.msdn.com/</a:t>
            </a:r>
            <a:r>
              <a:rPr lang="en-US" dirty="0" err="1" smtClean="0"/>
              <a:t>sos</a:t>
            </a:r>
            <a:r>
              <a:rPr lang="en-US" dirty="0" smtClean="0"/>
              <a:t> &amp; blog.soshnikov.com</a:t>
            </a:r>
          </a:p>
          <a:p>
            <a:pPr lvl="1"/>
            <a:r>
              <a:rPr lang="en-US" dirty="0" smtClean="0"/>
              <a:t>twitter: @</a:t>
            </a:r>
            <a:r>
              <a:rPr lang="en-US" dirty="0" err="1" smtClean="0"/>
              <a:t>shwars</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1324772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Microsoft Platform</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346492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ximumpc.com/files/u90693/ms218_sid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28" y="3789000"/>
            <a:ext cx="1943481" cy="1968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independent.co.uk/wp-content/uploads/2012/09/nokia-lumia-920.jpg-us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6000" y="3641272"/>
            <a:ext cx="2218933" cy="1664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41729" y="5959044"/>
            <a:ext cx="292347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3659" dirty="0" smtClean="0">
                <a:solidFill>
                  <a:srgbClr val="000000"/>
                </a:solidFill>
              </a:rPr>
              <a:t>Desktop PC</a:t>
            </a:r>
            <a:endParaRPr lang="ru-RU" sz="3659" dirty="0">
              <a:solidFill>
                <a:srgbClr val="000000"/>
              </a:solidFill>
            </a:endParaRPr>
          </a:p>
        </p:txBody>
      </p:sp>
      <p:sp>
        <p:nvSpPr>
          <p:cNvPr id="10" name="Title 1"/>
          <p:cNvSpPr txBox="1">
            <a:spLocks/>
          </p:cNvSpPr>
          <p:nvPr/>
        </p:nvSpPr>
        <p:spPr>
          <a:xfrm>
            <a:off x="6398111" y="5924941"/>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3659" dirty="0" smtClean="0">
                <a:solidFill>
                  <a:srgbClr val="000000"/>
                </a:solidFill>
              </a:rPr>
              <a:t>Livingroom</a:t>
            </a:r>
            <a:endParaRPr lang="ru-RU" sz="3659" dirty="0">
              <a:solidFill>
                <a:srgbClr val="000000"/>
              </a:solidFill>
            </a:endParaRPr>
          </a:p>
        </p:txBody>
      </p:sp>
      <p:sp>
        <p:nvSpPr>
          <p:cNvPr id="11" name="Title 1"/>
          <p:cNvSpPr txBox="1">
            <a:spLocks/>
          </p:cNvSpPr>
          <p:nvPr/>
        </p:nvSpPr>
        <p:spPr>
          <a:xfrm>
            <a:off x="3576000" y="5959043"/>
            <a:ext cx="265131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3659" dirty="0" err="1" smtClean="0">
                <a:solidFill>
                  <a:srgbClr val="000000"/>
                </a:solidFill>
              </a:rPr>
              <a:t>SmartPhone</a:t>
            </a:r>
            <a:endParaRPr lang="ru-RU" sz="3659" dirty="0">
              <a:solidFill>
                <a:srgbClr val="000000"/>
              </a:solidFill>
            </a:endParaRPr>
          </a:p>
        </p:txBody>
      </p:sp>
      <p:pic>
        <p:nvPicPr>
          <p:cNvPr id="13" name="Picture 3" descr="C:\Users\dmitryso\AppData\Local\Microsoft\Windows\Temporary Internet Files\Content.IE5\ZZ1QSKC7\MC90044180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00" y="992567"/>
            <a:ext cx="2202098" cy="2202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608816" y="2689000"/>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sz="3659" dirty="0" smtClean="0">
                <a:solidFill>
                  <a:srgbClr val="000000"/>
                </a:solidFill>
              </a:rPr>
              <a:t>Cloud</a:t>
            </a:r>
            <a:endParaRPr lang="ru-RU" sz="3659" dirty="0">
              <a:solidFill>
                <a:srgbClr val="000000"/>
              </a:solidFill>
            </a:endParaRPr>
          </a:p>
        </p:txBody>
      </p:sp>
      <p:sp>
        <p:nvSpPr>
          <p:cNvPr id="2" name="Title 1"/>
          <p:cNvSpPr>
            <a:spLocks noGrp="1"/>
          </p:cNvSpPr>
          <p:nvPr>
            <p:ph type="title"/>
          </p:nvPr>
        </p:nvSpPr>
        <p:spPr>
          <a:xfrm>
            <a:off x="382361" y="210087"/>
            <a:ext cx="10297800" cy="720000"/>
          </a:xfrm>
        </p:spPr>
        <p:txBody>
          <a:bodyPr/>
          <a:lstStyle/>
          <a:p>
            <a:r>
              <a:rPr lang="en-US" dirty="0" smtClean="0"/>
              <a:t>The World of Applications…</a:t>
            </a:r>
            <a:endParaRPr lang="ru-RU"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1261" y="3814135"/>
            <a:ext cx="2605426" cy="1664199"/>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90" y="1"/>
            <a:ext cx="10284820" cy="6857999"/>
          </a:xfrm>
          <a:prstGeom prst="rect">
            <a:avLst/>
          </a:prstGeom>
        </p:spPr>
      </p:pic>
      <p:sp>
        <p:nvSpPr>
          <p:cNvPr id="7" name="Rectangle 6"/>
          <p:cNvSpPr/>
          <p:nvPr/>
        </p:nvSpPr>
        <p:spPr>
          <a:xfrm>
            <a:off x="1644071" y="1644073"/>
            <a:ext cx="8984852" cy="3860800"/>
          </a:xfrm>
          <a:prstGeom prst="rect">
            <a:avLst/>
          </a:prstGeom>
          <a:solidFill>
            <a:srgbClr val="250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endParaRPr lang="en-US" sz="2400" dirty="0" err="1">
              <a:solidFill>
                <a:schemeClr val="tx2"/>
              </a:solidFill>
            </a:endParaRPr>
          </a:p>
        </p:txBody>
      </p:sp>
    </p:spTree>
    <p:extLst>
      <p:ext uri="{BB962C8B-B14F-4D97-AF65-F5344CB8AC3E}">
        <p14:creationId xmlns:p14="http://schemas.microsoft.com/office/powerpoint/2010/main" val="223447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hone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293" y="368995"/>
            <a:ext cx="1016394" cy="1959937"/>
          </a:xfrm>
          <a:prstGeom prst="rect">
            <a:avLst/>
          </a:prstGeom>
        </p:spPr>
      </p:pic>
      <p:pic>
        <p:nvPicPr>
          <p:cNvPr id="5" name="Desktop P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667" y="381031"/>
            <a:ext cx="2898760" cy="2134951"/>
          </a:xfrm>
          <a:prstGeom prst="rect">
            <a:avLst/>
          </a:prstGeom>
        </p:spPr>
      </p:pic>
      <p:sp>
        <p:nvSpPr>
          <p:cNvPr id="7" name="TextBox 6"/>
          <p:cNvSpPr txBox="1"/>
          <p:nvPr/>
        </p:nvSpPr>
        <p:spPr>
          <a:xfrm>
            <a:off x="156842" y="2946214"/>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7</a:t>
            </a:r>
            <a:endParaRPr lang="ru-RU" sz="4000" b="1" kern="0" dirty="0" err="1">
              <a:gradFill>
                <a:gsLst>
                  <a:gs pos="2917">
                    <a:srgbClr val="505050"/>
                  </a:gs>
                  <a:gs pos="30000">
                    <a:srgbClr val="505050"/>
                  </a:gs>
                </a:gsLst>
                <a:lin ang="5400000" scaled="0"/>
              </a:gradFill>
            </a:endParaRPr>
          </a:p>
        </p:txBody>
      </p:sp>
      <p:sp>
        <p:nvSpPr>
          <p:cNvPr id="10" name="Rectangle 9"/>
          <p:cNvSpPr/>
          <p:nvPr/>
        </p:nvSpPr>
        <p:spPr bwMode="auto">
          <a:xfrm>
            <a:off x="2414276"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47428" y="3015883"/>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32551"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XNA</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596122" y="3015883"/>
            <a:ext cx="1129480" cy="705925"/>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77847"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14276"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32551"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357071" y="4258750"/>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605765"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87490"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232553" y="4991584"/>
            <a:ext cx="6674776"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en-US" sz="1765" kern="0" dirty="0" smtClean="0">
                <a:gradFill>
                  <a:gsLst>
                    <a:gs pos="0">
                      <a:srgbClr val="FFFFFF"/>
                    </a:gs>
                    <a:gs pos="100000">
                      <a:srgbClr val="FFFFFF"/>
                    </a:gs>
                  </a:gsLst>
                  <a:lin ang="5400000" scaled="0"/>
                </a:gradFill>
                <a:ea typeface="Segoe UI" pitchFamily="34" charset="0"/>
                <a:cs typeface="Segoe UI" pitchFamily="34" charset="0"/>
              </a:rPr>
              <a:t>Same Core</a:t>
            </a:r>
            <a:r>
              <a:rPr lang="ru-RU" sz="1765" kern="0" dirty="0" smtClean="0">
                <a:gradFill>
                  <a:gsLst>
                    <a:gs pos="0">
                      <a:srgbClr val="FFFFFF"/>
                    </a:gs>
                    <a:gs pos="100000">
                      <a:srgbClr val="FFFFFF"/>
                    </a:gs>
                  </a:gsLst>
                  <a:lin ang="5400000" scaled="0"/>
                </a:gradFill>
                <a:ea typeface="Segoe UI" pitchFamily="34" charset="0"/>
                <a:cs typeface="Segoe UI" pitchFamily="34" charset="0"/>
              </a:rPr>
              <a:t>, </a:t>
            </a:r>
            <a:r>
              <a:rPr lang="en-US" sz="1765" kern="0" dirty="0">
                <a:gradFill>
                  <a:gsLst>
                    <a:gs pos="0">
                      <a:srgbClr val="FFFFFF"/>
                    </a:gs>
                    <a:gs pos="100000">
                      <a:srgbClr val="FFFFFF"/>
                    </a:gs>
                  </a:gsLst>
                  <a:lin ang="5400000" scaled="0"/>
                </a:gradFill>
                <a:ea typeface="Segoe UI" pitchFamily="34" charset="0"/>
                <a:cs typeface="Segoe UI" pitchFamily="34" charset="0"/>
              </a:rPr>
              <a:t>D</a:t>
            </a:r>
            <a:r>
              <a:rPr lang="en-US" sz="1765" kern="0" dirty="0" smtClean="0">
                <a:gradFill>
                  <a:gsLst>
                    <a:gs pos="0">
                      <a:srgbClr val="FFFFFF"/>
                    </a:gs>
                    <a:gs pos="100000">
                      <a:srgbClr val="FFFFFF"/>
                    </a:gs>
                  </a:gsLst>
                  <a:lin ang="5400000" scaled="0"/>
                </a:gradFill>
                <a:ea typeface="Segoe UI" pitchFamily="34" charset="0"/>
                <a:cs typeface="Segoe UI" pitchFamily="34" charset="0"/>
              </a:rPr>
              <a:t>ifferent 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32550" y="5587808"/>
            <a:ext cx="1037021"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362032" y="5588694"/>
            <a:ext cx="5554939"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C#/XAML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HTML/JS	C++/DX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232552" y="6321530"/>
            <a:ext cx="6674778"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en-US" sz="1765" kern="0" dirty="0" smtClean="0">
                <a:gradFill>
                  <a:gsLst>
                    <a:gs pos="0">
                      <a:srgbClr val="FFFFFF"/>
                    </a:gs>
                    <a:gs pos="100000">
                      <a:srgbClr val="FFFFFF"/>
                    </a:gs>
                  </a:gsLst>
                  <a:lin ang="5400000" scaled="0"/>
                </a:gradFill>
                <a:ea typeface="Segoe UI" pitchFamily="34" charset="0"/>
                <a:cs typeface="Segoe UI" pitchFamily="34" charset="0"/>
              </a:rPr>
              <a:t>Same Core</a:t>
            </a:r>
            <a:r>
              <a:rPr lang="ru-RU" sz="1765" kern="0" dirty="0" smtClean="0">
                <a:gradFill>
                  <a:gsLst>
                    <a:gs pos="0">
                      <a:srgbClr val="FFFFFF"/>
                    </a:gs>
                    <a:gs pos="100000">
                      <a:srgbClr val="FFFFFF"/>
                    </a:gs>
                  </a:gsLst>
                  <a:lin ang="5400000" scaled="0"/>
                </a:gradFill>
                <a:ea typeface="Segoe UI" pitchFamily="34" charset="0"/>
                <a:cs typeface="Segoe UI" pitchFamily="34" charset="0"/>
              </a:rPr>
              <a:t>, </a:t>
            </a:r>
            <a:r>
              <a:rPr lang="en-US" sz="1765" kern="0" dirty="0" smtClean="0">
                <a:gradFill>
                  <a:gsLst>
                    <a:gs pos="0">
                      <a:srgbClr val="FFFFFF"/>
                    </a:gs>
                    <a:gs pos="100000">
                      <a:srgbClr val="FFFFFF"/>
                    </a:gs>
                  </a:gsLst>
                  <a:lin ang="5400000" scaled="0"/>
                </a:gradFill>
                <a:ea typeface="Segoe UI" pitchFamily="34" charset="0"/>
                <a:cs typeface="Segoe UI" pitchFamily="34" charset="0"/>
              </a:rPr>
              <a:t>Same WinRT </a:t>
            </a:r>
            <a:r>
              <a:rPr lang="en-US" sz="1765" kern="0" dirty="0">
                <a:gradFill>
                  <a:gsLst>
                    <a:gs pos="0">
                      <a:srgbClr val="FFFFFF"/>
                    </a:gs>
                    <a:gs pos="100000">
                      <a:srgbClr val="FFFFFF"/>
                    </a:gs>
                  </a:gsLst>
                  <a:lin ang="5400000" scaled="0"/>
                </a:gradFill>
                <a:ea typeface="Segoe UI" pitchFamily="34" charset="0"/>
                <a:cs typeface="Segoe UI" pitchFamily="34" charset="0"/>
              </a:rPr>
              <a:t>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0879" y="4501779"/>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a:t>
            </a:r>
            <a:endParaRPr lang="ru-RU" sz="4000" b="1" kern="0" dirty="0" err="1">
              <a:gradFill>
                <a:gsLst>
                  <a:gs pos="2917">
                    <a:srgbClr val="505050"/>
                  </a:gs>
                  <a:gs pos="30000">
                    <a:srgbClr val="505050"/>
                  </a:gs>
                </a:gsLst>
                <a:lin ang="5400000" scaled="0"/>
              </a:gradFill>
            </a:endParaRPr>
          </a:p>
        </p:txBody>
      </p:sp>
      <p:sp>
        <p:nvSpPr>
          <p:cNvPr id="24" name="TextBox 23"/>
          <p:cNvSpPr txBox="1"/>
          <p:nvPr/>
        </p:nvSpPr>
        <p:spPr>
          <a:xfrm>
            <a:off x="191830" y="5654800"/>
            <a:ext cx="1091438"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8.1</a:t>
            </a:r>
            <a:endParaRPr lang="ru-RU" sz="4000" b="1" kern="0"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4371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03944 -0.00045 L -1.09012E-6 -3.63141E-8 " pathEditMode="relative" rAng="0" ptsTypes="AA">
                                      <p:cBhvr>
                                        <p:cTn id="9" dur="600" fill="hold"/>
                                        <p:tgtEl>
                                          <p:spTgt spid="4"/>
                                        </p:tgtEl>
                                        <p:attrNameLst>
                                          <p:attrName>ppt_x</p:attrName>
                                          <p:attrName>ppt_y</p:attrName>
                                        </p:attrNameLst>
                                      </p:cBhvr>
                                      <p:rCtr x="1966" y="23"/>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0"/>
                                  </p:stCondLst>
                                  <p:childTnLst>
                                    <p:animMotion origin="layout" path="M -0.03944 -0.00046 L -1.66965E-6 3.75851E-6 " pathEditMode="relative" rAng="0" ptsTypes="AA">
                                      <p:cBhvr>
                                        <p:cTn id="14"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UWP: </a:t>
            </a:r>
            <a:br>
              <a:rPr lang="en-US" dirty="0" smtClean="0"/>
            </a:br>
            <a:r>
              <a:rPr lang="en-US" sz="4400" dirty="0" smtClean="0"/>
              <a:t>Universal Windows Platform</a:t>
            </a:r>
            <a:endParaRPr lang="ru-RU" sz="4400"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4620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Smartphone</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Tablet</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440291"/>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a:t>
            </a:r>
            <a:r>
              <a:rPr lang="en-US" sz="1567" dirty="0" smtClean="0">
                <a:solidFill>
                  <a:srgbClr val="4F4F4F"/>
                </a:solidFill>
                <a:latin typeface="Segoe Pro Light"/>
              </a:rPr>
              <a:t>in</a:t>
            </a:r>
            <a:r>
              <a:rPr lang="ru-RU" sz="1567" dirty="0" smtClean="0">
                <a:solidFill>
                  <a:srgbClr val="4F4F4F"/>
                </a:solidFill>
                <a:latin typeface="Segoe Pro Light"/>
              </a:rPr>
              <a:t>-1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(tablet or laptop)</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Desktop PC or</a:t>
            </a:r>
            <a:br>
              <a:rPr lang="en-US" sz="1567" dirty="0" smtClean="0">
                <a:solidFill>
                  <a:srgbClr val="4F4F4F"/>
                </a:solidFill>
                <a:latin typeface="Segoe Pro Light"/>
                <a:cs typeface="Segoe UI" panose="020B0502040204020203" pitchFamily="34" charset="0"/>
              </a:rPr>
            </a:br>
            <a:r>
              <a:rPr lang="en-US" sz="1567" dirty="0" smtClean="0">
                <a:solidFill>
                  <a:srgbClr val="4F4F4F"/>
                </a:solidFill>
                <a:latin typeface="Segoe Pro Light"/>
                <a:cs typeface="Segoe UI" panose="020B0502040204020203" pitchFamily="34" charset="0"/>
              </a:rPr>
              <a:t> All-in-One</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Phablet</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Large Tablet</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95496" y="626123"/>
            <a:ext cx="953698"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smtClean="0">
                <a:solidFill>
                  <a:srgbClr val="4F4F4F"/>
                </a:solidFill>
                <a:latin typeface="Segoe Pro Light"/>
                <a:cs typeface="Segoe UI" panose="020B0502040204020203" pitchFamily="34" charset="0"/>
              </a:rPr>
              <a:t>Notebook</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307601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7" y="1206970"/>
              <a:ext cx="2941281" cy="1546366"/>
              <a:chOff x="7288084" y="1435123"/>
              <a:chExt cx="3201705" cy="1429501"/>
            </a:xfrm>
            <a:solidFill>
              <a:srgbClr val="EEECE1">
                <a:lumMod val="75000"/>
              </a:srgbClr>
            </a:solidFill>
          </p:grpSpPr>
          <p:sp>
            <p:nvSpPr>
              <p:cNvPr id="66" name="Snip Diagonal Corner Rectangle 65"/>
              <p:cNvSpPr/>
              <p:nvPr/>
            </p:nvSpPr>
            <p:spPr>
              <a:xfrm>
                <a:off x="9511523"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8398443"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
        <p:nvSpPr>
          <p:cNvPr id="2" name="TextBox 1"/>
          <p:cNvSpPr txBox="1"/>
          <p:nvPr/>
        </p:nvSpPr>
        <p:spPr>
          <a:xfrm>
            <a:off x="10571049" y="1769050"/>
            <a:ext cx="595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a:t>
            </a:r>
            <a:endParaRPr lang="ru-RU" sz="2400" dirty="0" err="1" smtClean="0">
              <a:solidFill>
                <a:schemeClr val="bg1"/>
              </a:solidFill>
            </a:endParaRPr>
          </a:p>
        </p:txBody>
      </p:sp>
    </p:spTree>
    <p:extLst>
      <p:ext uri="{BB962C8B-B14F-4D97-AF65-F5344CB8AC3E}">
        <p14:creationId xmlns:p14="http://schemas.microsoft.com/office/powerpoint/2010/main" val="295102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3481</TotalTime>
  <Words>1828</Words>
  <Application>Microsoft Office PowerPoint</Application>
  <PresentationFormat>Широкоэкранный</PresentationFormat>
  <Paragraphs>250</Paragraphs>
  <Slides>20</Slides>
  <Notes>8</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20</vt:i4>
      </vt:variant>
    </vt:vector>
  </HeadingPairs>
  <TitlesOfParts>
    <vt:vector size="35"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Universal Application Development on Windows Platform for Beginners  Module 1.1. Intro to UWP</vt:lpstr>
      <vt:lpstr>Microsoft Platform</vt:lpstr>
      <vt:lpstr>The World of Applications…</vt:lpstr>
      <vt:lpstr>Презентация PowerPoint</vt:lpstr>
      <vt:lpstr>Презентация PowerPoint</vt:lpstr>
      <vt:lpstr>UWP:  Universal Windows Platform</vt:lpstr>
      <vt:lpstr>Презентация PowerPoint</vt:lpstr>
      <vt:lpstr>Презентация PowerPoint</vt:lpstr>
      <vt:lpstr>Презентация PowerPoint</vt:lpstr>
      <vt:lpstr>Universal Windows Platform APIs</vt:lpstr>
      <vt:lpstr>What do you need to start?</vt:lpstr>
      <vt:lpstr>The Anatomy of UWP Application</vt:lpstr>
      <vt:lpstr>Separating Layout and Behaviour</vt:lpstr>
      <vt:lpstr>DEMO 01: OpenWeatherMap.Simple</vt:lpstr>
      <vt:lpstr>Asynchronous Programming</vt:lpstr>
      <vt:lpstr>Page Refresh using DispatcherTimer</vt:lpstr>
      <vt:lpstr>DEMO 02: OpenWeatherMap with  Auto-Refresh</vt:lpstr>
      <vt:lpstr>Conclusion</vt:lpstr>
      <vt:lpstr>Contact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112</cp:revision>
  <dcterms:created xsi:type="dcterms:W3CDTF">2013-05-05T18:28:09Z</dcterms:created>
  <dcterms:modified xsi:type="dcterms:W3CDTF">2015-12-06T20:09:23Z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